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41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Default Extension="jpeg" ContentType="image/jpe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42.xml" ContentType="application/vnd.openxmlformats-officedocument.presentationml.slide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43.xml" ContentType="application/vnd.openxmlformats-officedocument.presentationml.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44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3" r:id="rId1"/>
  </p:sldMasterIdLst>
  <p:notesMasterIdLst>
    <p:notesMasterId r:id="rId46"/>
  </p:notesMasterIdLst>
  <p:sldIdLst>
    <p:sldId id="256" r:id="rId2"/>
    <p:sldId id="257" r:id="rId3"/>
    <p:sldId id="259" r:id="rId4"/>
    <p:sldId id="291" r:id="rId5"/>
    <p:sldId id="258" r:id="rId6"/>
    <p:sldId id="260" r:id="rId7"/>
    <p:sldId id="266" r:id="rId8"/>
    <p:sldId id="306" r:id="rId9"/>
    <p:sldId id="303" r:id="rId10"/>
    <p:sldId id="267" r:id="rId11"/>
    <p:sldId id="304" r:id="rId12"/>
    <p:sldId id="305" r:id="rId13"/>
    <p:sldId id="273" r:id="rId14"/>
    <p:sldId id="262" r:id="rId15"/>
    <p:sldId id="296" r:id="rId16"/>
    <p:sldId id="261" r:id="rId17"/>
    <p:sldId id="265" r:id="rId18"/>
    <p:sldId id="263" r:id="rId19"/>
    <p:sldId id="309" r:id="rId20"/>
    <p:sldId id="269" r:id="rId21"/>
    <p:sldId id="308" r:id="rId22"/>
    <p:sldId id="307" r:id="rId23"/>
    <p:sldId id="297" r:id="rId24"/>
    <p:sldId id="298" r:id="rId25"/>
    <p:sldId id="317" r:id="rId26"/>
    <p:sldId id="280" r:id="rId27"/>
    <p:sldId id="271" r:id="rId28"/>
    <p:sldId id="272" r:id="rId29"/>
    <p:sldId id="282" r:id="rId30"/>
    <p:sldId id="283" r:id="rId31"/>
    <p:sldId id="284" r:id="rId32"/>
    <p:sldId id="310" r:id="rId33"/>
    <p:sldId id="290" r:id="rId34"/>
    <p:sldId id="311" r:id="rId35"/>
    <p:sldId id="312" r:id="rId36"/>
    <p:sldId id="313" r:id="rId37"/>
    <p:sldId id="314" r:id="rId38"/>
    <p:sldId id="315" r:id="rId39"/>
    <p:sldId id="316" r:id="rId40"/>
    <p:sldId id="300" r:id="rId41"/>
    <p:sldId id="301" r:id="rId42"/>
    <p:sldId id="288" r:id="rId43"/>
    <p:sldId id="289" r:id="rId44"/>
    <p:sldId id="299" r:id="rId4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91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notesMaster" Target="notesMasters/notesMaster1.xml"/><Relationship Id="rId47" Type="http://schemas.openxmlformats.org/officeDocument/2006/relationships/printerSettings" Target="printerSettings/printerSettings1.bin"/><Relationship Id="rId48" Type="http://schemas.openxmlformats.org/officeDocument/2006/relationships/presProps" Target="presProps.xml"/><Relationship Id="rId49" Type="http://schemas.openxmlformats.org/officeDocument/2006/relationships/viewProps" Target="view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heme" Target="theme/theme1.xml"/><Relationship Id="rId5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942CB2-9253-3747-910F-6FC1BD9B760D}" type="datetimeFigureOut">
              <a:rPr lang="en-US" smtClean="0"/>
              <a:pPr/>
              <a:t>1/14/15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2E1F3F-E4D4-574F-AAC3-EABB4B83F2C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7E962A1-391E-E94A-B52B-087543867785}" type="slidenum">
              <a:rPr lang="en-US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60604BF-C587-6E4F-A94C-AE4159B5FEA8}" type="slidenum">
              <a:rPr lang="en-US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0" y="1572768"/>
            <a:ext cx="4910328" cy="2130552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3711388"/>
            <a:ext cx="4910328" cy="88696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4C691-98F0-064F-BF2C-A34E6681D67F}" type="datetimeFigureOut">
              <a:rPr lang="en-US" smtClean="0"/>
              <a:pPr/>
              <a:t>1/14/15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4A1D7-0453-8340-8131-9BA30C64C9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121024" y="85165"/>
            <a:ext cx="4433047" cy="4433047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179294" y="112058"/>
            <a:ext cx="4201255" cy="4201255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5" name="Oval 34"/>
          <p:cNvSpPr/>
          <p:nvPr/>
        </p:nvSpPr>
        <p:spPr>
          <a:xfrm>
            <a:off x="264460" y="138952"/>
            <a:ext cx="3988777" cy="4056383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Oval 36"/>
          <p:cNvSpPr/>
          <p:nvPr/>
        </p:nvSpPr>
        <p:spPr>
          <a:xfrm>
            <a:off x="264460" y="138953"/>
            <a:ext cx="3897026" cy="3897026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127000" dist="63500" dir="162000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1178859"/>
            <a:ext cx="9144000" cy="45291"/>
            <a:chOff x="0" y="1613647"/>
            <a:chExt cx="9144000" cy="45291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0" y="5715000"/>
            <a:ext cx="9144000" cy="45291"/>
            <a:chOff x="0" y="1613647"/>
            <a:chExt cx="9144000" cy="45291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581400" cy="1252538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895600"/>
            <a:ext cx="3581400" cy="2438400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4C691-98F0-064F-BF2C-A34E6681D67F}" type="datetimeFigureOut">
              <a:rPr lang="en-US" smtClean="0"/>
              <a:pPr/>
              <a:t>1/14/15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4A1D7-0453-8340-8131-9BA30C64C9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4285131" y="1116106"/>
            <a:ext cx="4724400" cy="4724400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3386" y="1148001"/>
            <a:ext cx="4434840" cy="4434987"/>
          </a:xfrm>
          <a:prstGeom prst="ellipse">
            <a:avLst/>
          </a:prstGeom>
          <a:effectLst>
            <a:innerShdw blurRad="63500" dist="50800" dir="18900000">
              <a:prstClr val="black">
                <a:alpha val="30000"/>
              </a:prstClr>
            </a:inn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1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4C691-98F0-064F-BF2C-A34E6681D67F}" type="datetimeFigureOut">
              <a:rPr lang="en-US" smtClean="0"/>
              <a:pPr/>
              <a:t>1/14/15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4A1D7-0453-8340-8131-9BA30C64C96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6500" y="609600"/>
            <a:ext cx="15875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629400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56499" y="6356350"/>
            <a:ext cx="1148229" cy="365125"/>
          </a:xfrm>
        </p:spPr>
        <p:txBody>
          <a:bodyPr/>
          <a:lstStyle/>
          <a:p>
            <a:fld id="{4D14C691-98F0-064F-BF2C-A34E6681D67F}" type="datetimeFigureOut">
              <a:rPr lang="en-US" smtClean="0"/>
              <a:pPr/>
              <a:t>1/14/15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4A1D7-0453-8340-8131-9BA30C64C96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 rot="5400000">
            <a:off x="4065260" y="3406355"/>
            <a:ext cx="6858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4C691-98F0-064F-BF2C-A34E6681D67F}" type="datetimeFigureOut">
              <a:rPr lang="en-US" smtClean="0"/>
              <a:pPr/>
              <a:t>1/14/15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4A1D7-0453-8340-8131-9BA30C64C96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10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65376" y="1573306"/>
            <a:ext cx="3653117" cy="2133600"/>
          </a:xfrm>
        </p:spPr>
        <p:txBody>
          <a:bodyPr anchor="b" anchorCtr="0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65376" y="3998259"/>
            <a:ext cx="3653117" cy="883024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4C691-98F0-064F-BF2C-A34E6681D67F}" type="datetimeFigureOut">
              <a:rPr lang="en-US" smtClean="0"/>
              <a:pPr/>
              <a:t>1/14/15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134471" y="685800"/>
            <a:ext cx="5268049" cy="5268049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Oval 16"/>
          <p:cNvSpPr/>
          <p:nvPr/>
        </p:nvSpPr>
        <p:spPr>
          <a:xfrm>
            <a:off x="229676" y="712694"/>
            <a:ext cx="4983480" cy="4983480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Picture Placeholder 24"/>
          <p:cNvSpPr>
            <a:spLocks noGrp="1"/>
          </p:cNvSpPr>
          <p:nvPr>
            <p:ph type="pic" sz="quarter" idx="13"/>
          </p:nvPr>
        </p:nvSpPr>
        <p:spPr>
          <a:xfrm>
            <a:off x="241232" y="716992"/>
            <a:ext cx="4906459" cy="4852935"/>
          </a:xfrm>
          <a:prstGeom prst="ellipse">
            <a:avLst/>
          </a:prstGeom>
          <a:effectLst>
            <a:innerShdw blurRad="63500" dist="50800" dir="16200000">
              <a:prstClr val="black">
                <a:alpha val="30000"/>
              </a:prstClr>
            </a:innerShdw>
          </a:effectLst>
        </p:spPr>
        <p:txBody>
          <a:bodyPr>
            <a:normAutofit/>
          </a:bodyPr>
          <a:lstStyle>
            <a:lvl1pPr algn="r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8013" cy="1362075"/>
          </a:xfrm>
        </p:spPr>
        <p:txBody>
          <a:bodyPr anchor="b" anchorCtr="0">
            <a:normAutofit/>
          </a:bodyPr>
          <a:lstStyle>
            <a:lvl1pPr algn="ctr">
              <a:defRPr sz="48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29013"/>
            <a:ext cx="8228013" cy="1347787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4C691-98F0-064F-BF2C-A34E6681D67F}" type="datetimeFigureOut">
              <a:rPr lang="en-US" smtClean="0"/>
              <a:pPr/>
              <a:t>1/14/15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4A1D7-0453-8340-8131-9BA30C64C96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7"/>
          <p:cNvGrpSpPr/>
          <p:nvPr/>
        </p:nvGrpSpPr>
        <p:grpSpPr>
          <a:xfrm>
            <a:off x="0" y="1447800"/>
            <a:ext cx="9144000" cy="45291"/>
            <a:chOff x="0" y="1613647"/>
            <a:chExt cx="9144000" cy="4529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10"/>
          <p:cNvGrpSpPr/>
          <p:nvPr/>
        </p:nvGrpSpPr>
        <p:grpSpPr>
          <a:xfrm>
            <a:off x="0" y="4939553"/>
            <a:ext cx="9144000" cy="45291"/>
            <a:chOff x="0" y="1613647"/>
            <a:chExt cx="9144000" cy="45291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4C691-98F0-064F-BF2C-A34E6681D67F}" type="datetimeFigureOut">
              <a:rPr lang="en-US" smtClean="0"/>
              <a:pPr/>
              <a:t>1/14/15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4A1D7-0453-8340-8131-9BA30C64C96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1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4C691-98F0-064F-BF2C-A34E6681D67F}" type="datetimeFigureOut">
              <a:rPr lang="en-US" smtClean="0"/>
              <a:pPr/>
              <a:t>1/14/15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4A1D7-0453-8340-8131-9BA30C64C9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4C691-98F0-064F-BF2C-A34E6681D67F}" type="datetimeFigureOut">
              <a:rPr lang="en-US" smtClean="0"/>
              <a:pPr/>
              <a:t>1/14/15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4A1D7-0453-8340-8131-9BA30C64C96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4C691-98F0-064F-BF2C-A34E6681D67F}" type="datetimeFigureOut">
              <a:rPr lang="en-US" smtClean="0"/>
              <a:pPr/>
              <a:t>1/14/15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4A1D7-0453-8340-8131-9BA30C64C9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658906"/>
            <a:ext cx="3602039" cy="116205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3388" y="273051"/>
            <a:ext cx="4206240" cy="57785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1905001"/>
            <a:ext cx="3602039" cy="3733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4C691-98F0-064F-BF2C-A34E6681D67F}" type="datetimeFigureOut">
              <a:rPr lang="en-US" smtClean="0"/>
              <a:pPr/>
              <a:t>1/14/15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4A1D7-0453-8340-8131-9BA30C64C9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7401"/>
            <a:ext cx="8229600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7112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14C691-98F0-064F-BF2C-A34E6681D67F}" type="datetimeFigureOut">
              <a:rPr lang="en-US" smtClean="0"/>
              <a:pPr/>
              <a:t>1/14/15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4A1D7-0453-8340-8131-9BA30C64C96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4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22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0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Political Culture and Public Policy Issues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Interest Groups and Lobbying, Economy, Foreign Policy, and the Media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 Brief overview of your interest group </a:t>
            </a:r>
          </a:p>
          <a:p>
            <a:pPr lvl="1"/>
            <a:r>
              <a:rPr lang="en-US" dirty="0" smtClean="0"/>
              <a:t>Purpose</a:t>
            </a:r>
          </a:p>
          <a:p>
            <a:pPr lvl="1"/>
            <a:r>
              <a:rPr lang="en-US" dirty="0" smtClean="0"/>
              <a:t>Main issues of concern </a:t>
            </a:r>
          </a:p>
          <a:p>
            <a:pPr lvl="1"/>
            <a:r>
              <a:rPr lang="en-US" dirty="0" smtClean="0"/>
              <a:t>An interesting fact </a:t>
            </a:r>
          </a:p>
          <a:p>
            <a:r>
              <a:rPr lang="en-US" dirty="0" smtClean="0"/>
              <a:t>2. Lobbying </a:t>
            </a:r>
          </a:p>
          <a:p>
            <a:pPr lvl="1"/>
            <a:r>
              <a:rPr lang="en-US" dirty="0" smtClean="0"/>
              <a:t>Your goal </a:t>
            </a:r>
          </a:p>
          <a:p>
            <a:pPr lvl="1"/>
            <a:r>
              <a:rPr lang="en-US" dirty="0" smtClean="0"/>
              <a:t>How much $ spent </a:t>
            </a:r>
          </a:p>
          <a:p>
            <a:pPr lvl="1"/>
            <a:r>
              <a:rPr lang="en-US" dirty="0" smtClean="0"/>
              <a:t>Why you chose the tools you did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Lobbying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1. DC trip: 20</a:t>
            </a:r>
          </a:p>
          <a:p>
            <a:r>
              <a:rPr lang="en-US" dirty="0" smtClean="0"/>
              <a:t>Testify: 12</a:t>
            </a:r>
          </a:p>
          <a:p>
            <a:r>
              <a:rPr lang="en-US" dirty="0" smtClean="0"/>
              <a:t>Grassroots: 8</a:t>
            </a:r>
          </a:p>
          <a:p>
            <a:r>
              <a:rPr lang="en-US" dirty="0" smtClean="0"/>
              <a:t>TV ad: 7</a:t>
            </a:r>
          </a:p>
          <a:p>
            <a:r>
              <a:rPr lang="en-US" dirty="0" smtClean="0"/>
              <a:t>Letter writing: 6</a:t>
            </a:r>
          </a:p>
          <a:p>
            <a:r>
              <a:rPr lang="en-US" dirty="0" smtClean="0"/>
              <a:t>Email/phone: 5</a:t>
            </a:r>
          </a:p>
          <a:p>
            <a:r>
              <a:rPr lang="en-US" dirty="0" smtClean="0"/>
              <a:t>Website: 4</a:t>
            </a:r>
          </a:p>
          <a:p>
            <a:r>
              <a:rPr lang="en-US" dirty="0" smtClean="0"/>
              <a:t>Print Ad: 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Grassroots Lobbying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Grassroots: 20</a:t>
            </a:r>
          </a:p>
          <a:p>
            <a:r>
              <a:rPr lang="en-US" dirty="0" smtClean="0"/>
              <a:t>TV ad: 12</a:t>
            </a:r>
          </a:p>
          <a:p>
            <a:r>
              <a:rPr lang="en-US" dirty="0" smtClean="0"/>
              <a:t>Letter writing: 8</a:t>
            </a:r>
          </a:p>
          <a:p>
            <a:r>
              <a:rPr lang="en-US" dirty="0" smtClean="0"/>
              <a:t>Email: 7</a:t>
            </a:r>
          </a:p>
          <a:p>
            <a:r>
              <a:rPr lang="en-US" dirty="0" smtClean="0"/>
              <a:t>Website: 6</a:t>
            </a:r>
          </a:p>
          <a:p>
            <a:r>
              <a:rPr lang="en-US" dirty="0" smtClean="0"/>
              <a:t>Print ad: 5</a:t>
            </a:r>
          </a:p>
          <a:p>
            <a:r>
              <a:rPr lang="en-US" dirty="0" smtClean="0"/>
              <a:t>Testifying: 4</a:t>
            </a:r>
          </a:p>
          <a:p>
            <a:r>
              <a:rPr lang="en-US" dirty="0" smtClean="0"/>
              <a:t>DC trip: 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Wrap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Did you use more direct lobbying of legislators or more grassroots mobilization? Why? How did you decide which tools to use?</a:t>
            </a:r>
          </a:p>
          <a:p>
            <a:r>
              <a:rPr lang="en-US" dirty="0" smtClean="0"/>
              <a:t>For your goal, which tool do you think would be most effective in real life? Least?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Rules for lobbyists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Registration </a:t>
            </a:r>
          </a:p>
          <a:p>
            <a:r>
              <a:rPr lang="en-US" dirty="0" smtClean="0"/>
              <a:t>Must disclose expenses</a:t>
            </a:r>
          </a:p>
          <a:p>
            <a:r>
              <a:rPr lang="en-US" dirty="0" smtClean="0"/>
              <a:t>Gift ban 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Brief overview of your interest group </a:t>
            </a:r>
          </a:p>
          <a:p>
            <a:pPr lvl="1"/>
            <a:r>
              <a:rPr lang="en-US" dirty="0" smtClean="0"/>
              <a:t>Purpose</a:t>
            </a:r>
          </a:p>
          <a:p>
            <a:pPr lvl="1"/>
            <a:r>
              <a:rPr lang="en-US" dirty="0" smtClean="0"/>
              <a:t>Main issues of concern </a:t>
            </a:r>
          </a:p>
          <a:p>
            <a:pPr lvl="1"/>
            <a:r>
              <a:rPr lang="en-US" dirty="0" smtClean="0"/>
              <a:t>An interesting fact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2. What will be your main goal today as a lobbyist? Will you use direct lobbying or grassroots lobbying and why?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Pros and Cons of Lobbies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Influence of money</a:t>
            </a:r>
          </a:p>
          <a:p>
            <a:r>
              <a:rPr lang="en-US" dirty="0" smtClean="0"/>
              <a:t>Narrow interests </a:t>
            </a:r>
          </a:p>
          <a:p>
            <a:r>
              <a:rPr lang="en-US" dirty="0" smtClean="0"/>
              <a:t>Provide specialized information </a:t>
            </a:r>
          </a:p>
          <a:p>
            <a:r>
              <a:rPr lang="en-US" dirty="0" smtClean="0"/>
              <a:t>Keep Americans informed </a:t>
            </a:r>
          </a:p>
          <a:p>
            <a:r>
              <a:rPr lang="en-US" dirty="0" smtClean="0"/>
              <a:t>Kept in balance by competing interests (</a:t>
            </a:r>
            <a:r>
              <a:rPr lang="en-US" smtClean="0"/>
              <a:t>democratic pluralism)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“The revolving door”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Former politicians who become lobbyists after leaving office </a:t>
            </a:r>
          </a:p>
          <a:p>
            <a:r>
              <a:rPr lang="en-US" dirty="0" smtClean="0"/>
              <a:t>Why might this be a problem?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down: </a:t>
            </a:r>
          </a:p>
          <a:p>
            <a:r>
              <a:rPr lang="en-US" dirty="0" smtClean="0"/>
              <a:t> 1. Answer Wrap Up questions in lobbying packet </a:t>
            </a:r>
          </a:p>
          <a:p>
            <a:r>
              <a:rPr lang="en-US" dirty="0" smtClean="0"/>
              <a:t>2. In your opinion, is the lobbying of interest groups more of a positive or negative influence on our government? Why?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Vox</a:t>
            </a:r>
            <a:r>
              <a:rPr lang="en-US" dirty="0" smtClean="0"/>
              <a:t> Pop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a partner, share your </a:t>
            </a:r>
            <a:r>
              <a:rPr lang="en-US" dirty="0" err="1" smtClean="0"/>
              <a:t>Vox</a:t>
            </a:r>
            <a:r>
              <a:rPr lang="en-US" dirty="0" smtClean="0"/>
              <a:t> Pop results:</a:t>
            </a:r>
          </a:p>
          <a:p>
            <a:pPr lvl="1"/>
            <a:r>
              <a:rPr lang="en-US" dirty="0" smtClean="0"/>
              <a:t>Questions you asked </a:t>
            </a:r>
          </a:p>
          <a:p>
            <a:pPr lvl="1"/>
            <a:r>
              <a:rPr lang="en-US" dirty="0" smtClean="0"/>
              <a:t>Most interesting/surprising comments</a:t>
            </a:r>
          </a:p>
          <a:p>
            <a:pPr lvl="1"/>
            <a:r>
              <a:rPr lang="en-US" dirty="0" smtClean="0"/>
              <a:t>Main “takeaway” from the experience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Lobbyist: Sounds positive or negative? What do you know already?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4" name="Picture 3" descr="Screen Shot 2014-05-23 at 10.54.34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8444" y="328260"/>
            <a:ext cx="5247217" cy="59090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does your tax dollar go?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have ten sticky notes. Each note corresponds to ten cents of $1.00 you just paid in taxes.</a:t>
            </a:r>
          </a:p>
          <a:p>
            <a:r>
              <a:rPr lang="en-US" dirty="0" smtClean="0"/>
              <a:t>Think about what budget category you would want your $1.00 do go to (divide it up any way you like).</a:t>
            </a:r>
          </a:p>
          <a:p>
            <a:r>
              <a:rPr lang="en-US" dirty="0" smtClean="0"/>
              <a:t>Be able to justify your choices.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5-01-09 at 9.49.24 AM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5228" r="-25228"/>
          <a:stretch>
            <a:fillRect/>
          </a:stretch>
        </p:blipFill>
        <p:spPr>
          <a:xfrm>
            <a:off x="-885757" y="771030"/>
            <a:ext cx="10901296" cy="52487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you do you get your money?</a:t>
            </a:r>
          </a:p>
          <a:p>
            <a:r>
              <a:rPr lang="en-US" dirty="0" smtClean="0"/>
              <a:t>How does the government get its money?</a:t>
            </a:r>
          </a:p>
          <a:p>
            <a:r>
              <a:rPr lang="en-US" dirty="0" smtClean="0"/>
              <a:t>What do you spend money on?</a:t>
            </a:r>
          </a:p>
          <a:p>
            <a:r>
              <a:rPr lang="en-US" dirty="0" smtClean="0"/>
              <a:t>What does the government spend money on?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Revenue: Money coming in </a:t>
            </a:r>
          </a:p>
          <a:p>
            <a:r>
              <a:rPr lang="en-US" dirty="0" smtClean="0"/>
              <a:t>Expenditures: Money going out </a:t>
            </a:r>
          </a:p>
          <a:p>
            <a:r>
              <a:rPr lang="en-US" dirty="0" smtClean="0"/>
              <a:t>Balanced budget: Revenue = expenditures </a:t>
            </a:r>
          </a:p>
          <a:p>
            <a:r>
              <a:rPr lang="en-US" dirty="0" smtClean="0"/>
              <a:t>Surplus: Revenue exceeds expenditures </a:t>
            </a:r>
          </a:p>
          <a:p>
            <a:r>
              <a:rPr lang="en-US" dirty="0" smtClean="0"/>
              <a:t>Deficit: Expenditures exceeds revenue </a:t>
            </a:r>
          </a:p>
          <a:p>
            <a:r>
              <a:rPr lang="en-US" dirty="0" smtClean="0"/>
              <a:t>Deficits + interest = debt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5-01-12 at 5.00.18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000" y="810839"/>
            <a:ext cx="7670800" cy="49403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5-01-09 at 2.47.21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889" y="296333"/>
            <a:ext cx="8484721" cy="62722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does the government get its money?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Taxes:</a:t>
            </a:r>
          </a:p>
          <a:p>
            <a:pPr lvl="1"/>
            <a:r>
              <a:rPr lang="en-US" dirty="0" smtClean="0"/>
              <a:t>Income: Based on salary </a:t>
            </a:r>
          </a:p>
          <a:p>
            <a:pPr lvl="1"/>
            <a:r>
              <a:rPr lang="en-US" dirty="0" smtClean="0"/>
              <a:t>Sales: Based on sales (6.35%)</a:t>
            </a:r>
          </a:p>
          <a:p>
            <a:pPr lvl="1"/>
            <a:r>
              <a:rPr lang="en-US" dirty="0" smtClean="0"/>
              <a:t>Property: Based on home ownership </a:t>
            </a:r>
          </a:p>
          <a:p>
            <a:pPr lvl="1"/>
            <a:r>
              <a:rPr lang="en-US" dirty="0" smtClean="0"/>
              <a:t>Social security: For retirement </a:t>
            </a:r>
          </a:p>
          <a:p>
            <a:pPr lvl="1"/>
            <a:r>
              <a:rPr lang="en-US" dirty="0" smtClean="0"/>
              <a:t>Corporate: For businesses </a:t>
            </a:r>
          </a:p>
          <a:p>
            <a:pPr lvl="1"/>
            <a:r>
              <a:rPr lang="en-US" dirty="0" smtClean="0"/>
              <a:t>Excise tax/sin tax: On “bad” items (cigarettes, alcohol, etc.)</a:t>
            </a:r>
          </a:p>
          <a:p>
            <a:pPr lvl="1"/>
            <a:r>
              <a:rPr lang="en-US" dirty="0" smtClean="0"/>
              <a:t>Estate tax: On deceased person’s property </a:t>
            </a:r>
          </a:p>
          <a:p>
            <a:pPr lvl="1"/>
            <a:r>
              <a:rPr lang="en-US" dirty="0" smtClean="0"/>
              <a:t>Gift tax: On gifts of more than $14,000</a:t>
            </a:r>
          </a:p>
          <a:p>
            <a:pPr lvl="1"/>
            <a:r>
              <a:rPr lang="en-US" dirty="0" smtClean="0"/>
              <a:t>Import tax (tariff): On foreign products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Tax Brackets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Progressive: The more money you have, the higher percentage (“tax rate”) you pay in taxes </a:t>
            </a:r>
          </a:p>
          <a:p>
            <a:pPr lvl="1"/>
            <a:r>
              <a:rPr lang="en-US" dirty="0" smtClean="0"/>
              <a:t>Income taxes </a:t>
            </a:r>
          </a:p>
          <a:p>
            <a:r>
              <a:rPr lang="en-US" dirty="0" smtClean="0"/>
              <a:t>Flat: Everyone pays the same percentage</a:t>
            </a:r>
          </a:p>
          <a:p>
            <a:r>
              <a:rPr lang="en-US" dirty="0" smtClean="0"/>
              <a:t>Regressive: The less money you have, the higher percentage you pay in taxes</a:t>
            </a:r>
          </a:p>
          <a:p>
            <a:pPr lvl="1"/>
            <a:r>
              <a:rPr lang="en-US" dirty="0" smtClean="0"/>
              <a:t>Sales tax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FB-RevenueSources-v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523875"/>
            <a:ext cx="8229600" cy="581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Lobbyists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People employed by interest groups who persuade officials to vote on their interest group’s behalf </a:t>
            </a:r>
          </a:p>
          <a:p>
            <a:r>
              <a:rPr lang="en-US" dirty="0" smtClean="0"/>
              <a:t>Meeting in the “lobbies” of the chambers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else does the government get its money?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1. Social Security Trust Fund: Holds total of $2.67 trillion debt which is 19% of the total debt.</a:t>
            </a:r>
          </a:p>
          <a:p>
            <a:r>
              <a:rPr lang="en-US" dirty="0" smtClean="0"/>
              <a:t>2. The Federal Reserve: Holds total of $1.63 trillion, 11.3% of the total debt. </a:t>
            </a:r>
          </a:p>
          <a:p>
            <a:r>
              <a:rPr lang="en-US" dirty="0" smtClean="0"/>
              <a:t>3. China: Holds $1.6 trillion, 8% of total debt.</a:t>
            </a:r>
          </a:p>
          <a:p>
            <a:r>
              <a:rPr lang="en-US" dirty="0" smtClean="0"/>
              <a:t>4. US Households: Holds $959.4 billion of Treasury bonds, which is 6.6% of the total US debt.</a:t>
            </a:r>
          </a:p>
          <a:p>
            <a:r>
              <a:rPr lang="en-US" dirty="0" smtClean="0"/>
              <a:t>5. Japan: Holds 6.4% of total US debt.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Debt holders </a:t>
            </a:r>
            <a:endParaRPr lang="en-US" dirty="0"/>
          </a:p>
        </p:txBody>
      </p:sp>
      <p:pic>
        <p:nvPicPr>
          <p:cNvPr id="4" name="Content Placeholder 3" descr="ConoverS PieChart.jpg"/>
          <p:cNvPicPr>
            <a:picLocks noGrp="1" noChangeAspect="1"/>
          </p:cNvPicPr>
          <p:nvPr>
            <p:ph idx="1"/>
          </p:nvPr>
        </p:nvPicPr>
        <p:blipFill>
          <a:blip r:embed="rId2"/>
          <a:srcRect l="-92788" r="-92788"/>
          <a:stretch>
            <a:fillRect/>
          </a:stretch>
        </p:blipFill>
        <p:spPr>
          <a:xfrm>
            <a:off x="-746468" y="1417638"/>
            <a:ext cx="10596111" cy="51018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Wrap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Based on what you learned today, is the government spending money on the right things? Why or why not?</a:t>
            </a:r>
          </a:p>
          <a:p>
            <a:r>
              <a:rPr lang="en-US" dirty="0" smtClean="0"/>
              <a:t>2. Is the government spending enough money addressing your issue? Why or why not?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 Brainstorming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the media? What forms of media do you use? </a:t>
            </a:r>
          </a:p>
          <a:p>
            <a:r>
              <a:rPr lang="en-US" dirty="0" smtClean="0"/>
              <a:t>How does the media influence the government? What should be the role/job of the media in a democracy? </a:t>
            </a:r>
          </a:p>
          <a:p>
            <a:r>
              <a:rPr lang="en-US" dirty="0" smtClean="0"/>
              <a:t>What are positive aspects of the media today? Negative characteristics?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Quick Poll on the Media (based on Pew Research study)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1. Agree/disagree? “The media…”</a:t>
            </a:r>
          </a:p>
          <a:p>
            <a:pPr lvl="1"/>
            <a:r>
              <a:rPr lang="en-US" dirty="0" smtClean="0"/>
              <a:t>A. Gets facts straight</a:t>
            </a:r>
          </a:p>
          <a:p>
            <a:pPr lvl="1"/>
            <a:r>
              <a:rPr lang="en-US" dirty="0" smtClean="0"/>
              <a:t>B. Deals fairly with all sides</a:t>
            </a:r>
          </a:p>
          <a:p>
            <a:pPr lvl="1"/>
            <a:r>
              <a:rPr lang="en-US" dirty="0" smtClean="0"/>
              <a:t>C. Is too critical of America</a:t>
            </a:r>
          </a:p>
          <a:p>
            <a:pPr lvl="1"/>
            <a:r>
              <a:rPr lang="en-US" dirty="0" smtClean="0"/>
              <a:t>D. Is careful to avoid bias </a:t>
            </a:r>
          </a:p>
          <a:p>
            <a:r>
              <a:rPr lang="en-US" dirty="0" smtClean="0"/>
              <a:t>2. Write “F” for favorable, “U” for unfavorable, or “DK” (don’t know) for each news source </a:t>
            </a:r>
          </a:p>
          <a:p>
            <a:pPr lvl="1"/>
            <a:r>
              <a:rPr lang="en-US" dirty="0" smtClean="0"/>
              <a:t>CNN, Fox News, MSNBC, New York Times, NPR</a:t>
            </a:r>
          </a:p>
          <a:p>
            <a:r>
              <a:rPr lang="en-US" dirty="0" smtClean="0"/>
              <a:t>Where do you get most of your news? Pick one: </a:t>
            </a:r>
          </a:p>
          <a:p>
            <a:pPr lvl="1"/>
            <a:r>
              <a:rPr lang="en-US" dirty="0" smtClean="0"/>
              <a:t>TV, internet, radio, or newspapers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5-01-12 at 11.39.09 AM.png"/>
          <p:cNvPicPr>
            <a:picLocks noGrp="1" noChangeAspect="1"/>
          </p:cNvPicPr>
          <p:nvPr>
            <p:ph idx="1"/>
          </p:nvPr>
        </p:nvPicPr>
        <p:blipFill>
          <a:blip r:embed="rId2"/>
          <a:srcRect l="-33620" r="-33620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5-01-12 at 11.39.43 AM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19756" r="-119756"/>
          <a:stretch>
            <a:fillRect/>
          </a:stretch>
        </p:blipFill>
        <p:spPr>
          <a:xfrm>
            <a:off x="-1287009" y="620503"/>
            <a:ext cx="11213927" cy="539929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5-01-12 at 11.40.15 AM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37548" r="-137548"/>
          <a:stretch>
            <a:fillRect/>
          </a:stretch>
        </p:blipFill>
        <p:spPr>
          <a:xfrm>
            <a:off x="-1392757" y="588403"/>
            <a:ext cx="11932262" cy="57451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5-01-12 at 11.40.39 AM.png"/>
          <p:cNvPicPr>
            <a:picLocks noGrp="1" noChangeAspect="1"/>
          </p:cNvPicPr>
          <p:nvPr>
            <p:ph idx="1"/>
          </p:nvPr>
        </p:nvPicPr>
        <p:blipFill>
          <a:blip r:embed="rId2"/>
          <a:srcRect l="-32286" r="-3228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5-01-12 at 11.41.03 AM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0138" r="-20138"/>
          <a:stretch>
            <a:fillRect/>
          </a:stretch>
        </p:blipFill>
        <p:spPr>
          <a:xfrm>
            <a:off x="-236564" y="1417638"/>
            <a:ext cx="9558339" cy="46021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 these have in common?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AARP </a:t>
            </a:r>
          </a:p>
          <a:p>
            <a:r>
              <a:rPr lang="en-US" smtClean="0"/>
              <a:t>National </a:t>
            </a:r>
            <a:r>
              <a:rPr lang="en-US" dirty="0" smtClean="0"/>
              <a:t>Organization for </a:t>
            </a:r>
            <a:r>
              <a:rPr lang="en-US" smtClean="0"/>
              <a:t>Women (NOW) </a:t>
            </a:r>
          </a:p>
          <a:p>
            <a:r>
              <a:rPr lang="en-US" dirty="0" smtClean="0"/>
              <a:t>PETA </a:t>
            </a:r>
          </a:p>
          <a:p>
            <a:r>
              <a:rPr lang="en-US" dirty="0" smtClean="0"/>
              <a:t>NRA </a:t>
            </a:r>
          </a:p>
          <a:p>
            <a:r>
              <a:rPr lang="en-US" dirty="0" smtClean="0"/>
              <a:t>American Medical Association </a:t>
            </a:r>
          </a:p>
          <a:p>
            <a:r>
              <a:rPr lang="en-US" dirty="0" smtClean="0"/>
              <a:t>American Federation of Teachers </a:t>
            </a:r>
          </a:p>
          <a:p>
            <a:r>
              <a:rPr lang="en-US" dirty="0" smtClean="0"/>
              <a:t> MADD</a:t>
            </a:r>
          </a:p>
          <a:p>
            <a:r>
              <a:rPr lang="en-US" dirty="0" smtClean="0"/>
              <a:t>ACLU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Colbert: “truthiness”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does Colbert mean by “truthiness”? What does this say about our media?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>
                <a:ea typeface="ヒラギノ角ゴ Pro W3" pitchFamily="36" charset="-128"/>
                <a:cs typeface="ヒラギノ角ゴ Pro W3" pitchFamily="36" charset="-128"/>
              </a:rPr>
              <a:t>Bias in the media 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4800" y="16002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ヒラギノ角ゴ Pro W3" pitchFamily="13" charset="-128"/>
                <a:cs typeface="ヒラギノ角ゴ Pro W3" pitchFamily="13" charset="-128"/>
              </a:rPr>
              <a:t>What is media bias? What is slant? What is the difference between bias </a:t>
            </a:r>
            <a:r>
              <a:rPr lang="en-US" smtClean="0">
                <a:ea typeface="ヒラギノ角ゴ Pro W3" pitchFamily="13" charset="-128"/>
                <a:cs typeface="ヒラギノ角ゴ Pro W3" pitchFamily="13" charset="-128"/>
              </a:rPr>
              <a:t>and perspective? </a:t>
            </a:r>
          </a:p>
          <a:p>
            <a:pPr eaLnBrk="1" hangingPunct="1"/>
            <a:r>
              <a:rPr lang="en-US" dirty="0" smtClean="0">
                <a:ea typeface="ヒラギノ角ゴ Pro W3" pitchFamily="13" charset="-128"/>
                <a:cs typeface="ヒラギノ角ゴ Pro W3" pitchFamily="13" charset="-128"/>
              </a:rPr>
              <a:t>Brainstorm as many biased news strategies as you can. </a:t>
            </a:r>
          </a:p>
          <a:p>
            <a:pPr eaLnBrk="1" hangingPunct="1">
              <a:buFontTx/>
              <a:buNone/>
            </a:pPr>
            <a:endParaRPr lang="en-US" dirty="0" smtClean="0">
              <a:ea typeface="ヒラギノ角ゴ Pro W3" pitchFamily="13" charset="-128"/>
              <a:cs typeface="ヒラギノ角ゴ Pro W3" pitchFamily="13" charset="-128"/>
            </a:endParaRPr>
          </a:p>
          <a:p>
            <a:pPr eaLnBrk="1" hangingPunct="1"/>
            <a:endParaRPr lang="en-US" dirty="0" smtClean="0">
              <a:ea typeface="ヒラギノ角ゴ Pro W3" pitchFamily="13" charset="-128"/>
              <a:cs typeface="ヒラギノ角ゴ Pro W3" pitchFamily="13" charset="-128"/>
            </a:endParaRPr>
          </a:p>
        </p:txBody>
      </p:sp>
      <p:pic>
        <p:nvPicPr>
          <p:cNvPr id="63492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02496" y="3028486"/>
            <a:ext cx="4196803" cy="3308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Trends in Media Coverage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TV: 24 hr. coverage (CNN), increasingly ideological </a:t>
            </a:r>
          </a:p>
          <a:p>
            <a:r>
              <a:rPr lang="en-US" dirty="0" smtClean="0"/>
              <a:t>Talk radio: Mostly conservative </a:t>
            </a:r>
          </a:p>
          <a:p>
            <a:r>
              <a:rPr lang="en-US" dirty="0" smtClean="0"/>
              <a:t>Internet </a:t>
            </a:r>
          </a:p>
          <a:p>
            <a:r>
              <a:rPr lang="en-US" dirty="0" smtClean="0"/>
              <a:t>Intense competition </a:t>
            </a:r>
          </a:p>
          <a:p>
            <a:pPr lvl="1"/>
            <a:r>
              <a:rPr lang="en-US" dirty="0" smtClean="0"/>
              <a:t>Dirty laundry</a:t>
            </a:r>
          </a:p>
          <a:p>
            <a:pPr lvl="1"/>
            <a:r>
              <a:rPr lang="en-US" dirty="0" smtClean="0"/>
              <a:t>Sensationalism </a:t>
            </a:r>
          </a:p>
          <a:p>
            <a:r>
              <a:rPr lang="en-US" dirty="0" smtClean="0"/>
              <a:t>Media conglomerates: </a:t>
            </a:r>
            <a:r>
              <a:rPr lang="en-US" i="1" dirty="0" smtClean="0"/>
              <a:t>Disney/ABC/ESPN; </a:t>
            </a:r>
            <a:r>
              <a:rPr lang="en-US" i="1" dirty="0" err="1" smtClean="0"/>
              <a:t>TimeWarner</a:t>
            </a:r>
            <a:r>
              <a:rPr lang="en-US" i="1" dirty="0" smtClean="0"/>
              <a:t>/Turner Broadcasting, Viacom (CBS, MTV, VHI)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 Bias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mtClean="0"/>
              <a:t>Fox </a:t>
            </a:r>
            <a:r>
              <a:rPr lang="en-US" dirty="0" smtClean="0"/>
              <a:t>News vs. MSNBC </a:t>
            </a:r>
          </a:p>
          <a:p>
            <a:r>
              <a:rPr lang="en-US" dirty="0" smtClean="0"/>
              <a:t>Examples?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Discussion </a:t>
            </a:r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 you believe that Fox News and MSNBC are protected by the First Amendment’s freedom of the press to say what they do?  Do you believe they should be protected? Explain. </a:t>
            </a:r>
          </a:p>
          <a:p>
            <a:r>
              <a:rPr lang="en-US" dirty="0" smtClean="0"/>
              <a:t> What can be done to help improve the level of accuracy in news stories and the amount of fair and unbiased reporting?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Interest Groups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Organizations established to carry out specific goals</a:t>
            </a:r>
          </a:p>
          <a:p>
            <a:r>
              <a:rPr lang="en-US" dirty="0" smtClean="0"/>
              <a:t>Types:</a:t>
            </a:r>
          </a:p>
          <a:p>
            <a:pPr lvl="1"/>
            <a:r>
              <a:rPr lang="en-US" dirty="0" smtClean="0"/>
              <a:t>Economic/business (Chamber of Commerce) </a:t>
            </a:r>
          </a:p>
          <a:p>
            <a:pPr lvl="1"/>
            <a:r>
              <a:rPr lang="en-US" dirty="0" smtClean="0"/>
              <a:t>Professional (American Medical Association) </a:t>
            </a:r>
          </a:p>
          <a:p>
            <a:pPr lvl="1"/>
            <a:r>
              <a:rPr lang="en-US" dirty="0" smtClean="0"/>
              <a:t>Labor (American Federation of Labor)</a:t>
            </a:r>
          </a:p>
          <a:p>
            <a:pPr lvl="1"/>
            <a:r>
              <a:rPr lang="en-US" dirty="0" smtClean="0"/>
              <a:t>Public Interest (PIRG)/Government watchdog  </a:t>
            </a:r>
          </a:p>
          <a:p>
            <a:pPr lvl="1"/>
            <a:r>
              <a:rPr lang="en-US" dirty="0" smtClean="0"/>
              <a:t>Ideological/Single issue (social, religious) </a:t>
            </a:r>
          </a:p>
          <a:p>
            <a:pPr lvl="2"/>
            <a:r>
              <a:rPr lang="en-US" dirty="0" smtClean="0"/>
              <a:t>AARP, NRA, PETA, NOW, NAACP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they influence public policy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“Think tanks”: Researching issues and developing public policy proposals </a:t>
            </a:r>
          </a:p>
          <a:p>
            <a:r>
              <a:rPr lang="en-US" dirty="0" smtClean="0"/>
              <a:t>Electioneering: Giving political support to elected officials </a:t>
            </a:r>
          </a:p>
          <a:p>
            <a:r>
              <a:rPr lang="en-US" dirty="0" smtClean="0"/>
              <a:t>Grassroots lobbying: Coordinating public meetings/public support at the local level </a:t>
            </a:r>
          </a:p>
          <a:p>
            <a:r>
              <a:rPr lang="en-US" dirty="0" smtClean="0"/>
              <a:t>Direct lobbying: Lobbying politicians to vote a certain way on bills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Choosing an Interest Group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type of interest group (category) interests you most?</a:t>
            </a:r>
          </a:p>
          <a:p>
            <a:r>
              <a:rPr lang="en-US" dirty="0" smtClean="0"/>
              <a:t>What issue interests you most?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Based on the article you read last night, what is one pro and one con of lobbying/interest groups?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we start the game…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Choose your main goal today:</a:t>
            </a:r>
          </a:p>
          <a:p>
            <a:r>
              <a:rPr lang="en-US" dirty="0" smtClean="0"/>
              <a:t>Will you…</a:t>
            </a:r>
          </a:p>
          <a:p>
            <a:pPr lvl="1"/>
            <a:r>
              <a:rPr lang="en-US" dirty="0" smtClean="0"/>
              <a:t>1. Use direct lobbying to try to advance your cause?</a:t>
            </a:r>
          </a:p>
          <a:p>
            <a:r>
              <a:rPr lang="en-US" dirty="0" smtClean="0"/>
              <a:t>OR</a:t>
            </a:r>
          </a:p>
          <a:p>
            <a:pPr lvl="1"/>
            <a:r>
              <a:rPr lang="en-US" dirty="0" smtClean="0"/>
              <a:t>2. Use grassroots lobbying to increase awareness of your issue?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Focus">
  <a:themeElements>
    <a:clrScheme name="Focus">
      <a:dk1>
        <a:sysClr val="windowText" lastClr="000000"/>
      </a:dk1>
      <a:lt1>
        <a:sysClr val="window" lastClr="FFFFFF"/>
      </a:lt1>
      <a:dk2>
        <a:srgbClr val="0064E2"/>
      </a:dk2>
      <a:lt2>
        <a:srgbClr val="B5D2F5"/>
      </a:lt2>
      <a:accent1>
        <a:srgbClr val="FFB91D"/>
      </a:accent1>
      <a:accent2>
        <a:srgbClr val="F97817"/>
      </a:accent2>
      <a:accent3>
        <a:srgbClr val="6DE304"/>
      </a:accent3>
      <a:accent4>
        <a:srgbClr val="FF0000"/>
      </a:accent4>
      <a:accent5>
        <a:srgbClr val="732BEA"/>
      </a:accent5>
      <a:accent6>
        <a:srgbClr val="C913AD"/>
      </a:accent6>
      <a:hlink>
        <a:srgbClr val="FFE400"/>
      </a:hlink>
      <a:folHlink>
        <a:srgbClr val="A3EC62"/>
      </a:folHlink>
    </a:clrScheme>
    <a:fontScheme name="Focus">
      <a:majorFont>
        <a:latin typeface="Corbel"/>
        <a:ea typeface=""/>
        <a:cs typeface=""/>
        <a:font script="Jpan" typeface="ＭＳ ゴシック"/>
      </a:majorFont>
      <a:minorFont>
        <a:latin typeface="Corbel"/>
        <a:ea typeface=""/>
        <a:cs typeface=""/>
        <a:font script="Jpan" typeface="ＭＳ ゴシック"/>
      </a:minorFont>
    </a:fontScheme>
    <a:fmtScheme name="Focus">
      <a:fillStyleLst>
        <a:solidFill>
          <a:schemeClr val="phClr"/>
        </a:solidFill>
        <a:solidFill>
          <a:schemeClr val="phClr"/>
        </a:solidFill>
        <a:solidFill>
          <a:schemeClr val="phClr">
            <a:satMod val="150000"/>
          </a:schemeClr>
        </a:soli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101600" dist="63500" dir="42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glow rad="101600">
              <a:schemeClr val="lt1"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soft" dir="r">
              <a:rot lat="0" lon="0" rev="5400000"/>
            </a:lightRig>
          </a:scene3d>
          <a:sp3d prstMaterial="softmetal">
            <a:bevelT w="31750" h="63500"/>
          </a:sp3d>
        </a:effectStyle>
      </a:effectStyleLst>
      <a:bgFillStyleLst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Focus.thmx</Template>
  <TotalTime>72546</TotalTime>
  <Words>1323</Words>
  <Application>Microsoft Macintosh PowerPoint</Application>
  <PresentationFormat>On-screen Show (4:3)</PresentationFormat>
  <Paragraphs>177</Paragraphs>
  <Slides>44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Focus</vt:lpstr>
      <vt:lpstr>Political Culture and Public Policy Issues </vt:lpstr>
      <vt:lpstr>Warm Up</vt:lpstr>
      <vt:lpstr>Lobbyists </vt:lpstr>
      <vt:lpstr>What do these have in common? </vt:lpstr>
      <vt:lpstr>Special Interest Groups </vt:lpstr>
      <vt:lpstr>How they influence public policy </vt:lpstr>
      <vt:lpstr>Choosing an Interest Group </vt:lpstr>
      <vt:lpstr>Warm Up</vt:lpstr>
      <vt:lpstr>Before we start the game…</vt:lpstr>
      <vt:lpstr>Present</vt:lpstr>
      <vt:lpstr>Direct Lobbying Points</vt:lpstr>
      <vt:lpstr>Grassroots Lobbying Points</vt:lpstr>
      <vt:lpstr>Wrap Up</vt:lpstr>
      <vt:lpstr>Rules for lobbyists </vt:lpstr>
      <vt:lpstr>Discussion</vt:lpstr>
      <vt:lpstr>Pros and Cons of Lobbies</vt:lpstr>
      <vt:lpstr>“The revolving door” </vt:lpstr>
      <vt:lpstr>Warm Up</vt:lpstr>
      <vt:lpstr>Vox Pop Results</vt:lpstr>
      <vt:lpstr>Slide 20</vt:lpstr>
      <vt:lpstr>Where does your tax dollar go?</vt:lpstr>
      <vt:lpstr>Slide 22</vt:lpstr>
      <vt:lpstr>Slide 23</vt:lpstr>
      <vt:lpstr>Terms</vt:lpstr>
      <vt:lpstr>Slide 25</vt:lpstr>
      <vt:lpstr>Slide 26</vt:lpstr>
      <vt:lpstr>How does the government get its money? </vt:lpstr>
      <vt:lpstr>Tax Brackets </vt:lpstr>
      <vt:lpstr>Slide 29</vt:lpstr>
      <vt:lpstr>How else does the government get its money? </vt:lpstr>
      <vt:lpstr>Debt holders </vt:lpstr>
      <vt:lpstr>Wrap Up</vt:lpstr>
      <vt:lpstr>Media Brainstorming </vt:lpstr>
      <vt:lpstr>Quick Poll on the Media (based on Pew Research study)</vt:lpstr>
      <vt:lpstr>Slide 35</vt:lpstr>
      <vt:lpstr>Slide 36</vt:lpstr>
      <vt:lpstr>Slide 37</vt:lpstr>
      <vt:lpstr>Slide 38</vt:lpstr>
      <vt:lpstr>Slide 39</vt:lpstr>
      <vt:lpstr>Colbert: “truthiness” </vt:lpstr>
      <vt:lpstr>Bias in the media </vt:lpstr>
      <vt:lpstr>Trends in Media Coverage</vt:lpstr>
      <vt:lpstr>Media Bias</vt:lpstr>
      <vt:lpstr>Discussion Questions</vt:lpstr>
    </vt:vector>
  </TitlesOfParts>
  <Company>VRHS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Political Culture </dc:title>
  <dc:creator>Allison Hopkins</dc:creator>
  <cp:lastModifiedBy>Allison Hopkins</cp:lastModifiedBy>
  <cp:revision>258</cp:revision>
  <dcterms:created xsi:type="dcterms:W3CDTF">2015-01-14T14:17:36Z</dcterms:created>
  <dcterms:modified xsi:type="dcterms:W3CDTF">2015-01-14T20:09:26Z</dcterms:modified>
</cp:coreProperties>
</file>